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56" r:id="rId5"/>
    <p:sldId id="283" r:id="rId6"/>
    <p:sldId id="302" r:id="rId7"/>
    <p:sldId id="299" r:id="rId8"/>
    <p:sldId id="291" r:id="rId9"/>
    <p:sldId id="308" r:id="rId10"/>
    <p:sldId id="284" r:id="rId11"/>
    <p:sldId id="290" r:id="rId12"/>
    <p:sldId id="285" r:id="rId13"/>
    <p:sldId id="300" r:id="rId14"/>
    <p:sldId id="303" r:id="rId15"/>
    <p:sldId id="301" r:id="rId16"/>
    <p:sldId id="309" r:id="rId17"/>
    <p:sldId id="310" r:id="rId18"/>
    <p:sldId id="304" r:id="rId19"/>
    <p:sldId id="305" r:id="rId20"/>
    <p:sldId id="311" r:id="rId21"/>
    <p:sldId id="306" r:id="rId22"/>
    <p:sldId id="289" r:id="rId23"/>
    <p:sldId id="297" r:id="rId24"/>
    <p:sldId id="296" r:id="rId25"/>
    <p:sldId id="298" r:id="rId26"/>
    <p:sldId id="268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E46"/>
    <a:srgbClr val="6E1E90"/>
    <a:srgbClr val="4617DE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94692"/>
  </p:normalViewPr>
  <p:slideViewPr>
    <p:cSldViewPr snapToGrid="0">
      <p:cViewPr varScale="1">
        <p:scale>
          <a:sx n="105" d="100"/>
          <a:sy n="105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83ED-A74D-2107-C32F-4746FF22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96E07443-C897-AC9E-FA94-5514ED44C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F5EC51B-D3A3-0409-9FF0-D02ADBA8D5F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14206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4960C-B757-51BA-587D-A0EA6AF3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A9E93B1A-0CA5-63D7-562B-393324CC9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F0048AE5-9D8C-AA4E-3BAB-FC0ED676A3D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91062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FA3D-85FF-C530-6CD2-4F952B85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029D5B46-961E-F5E8-DBF0-27650A2FA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ABFCE7C6-66EC-EF2D-9FC9-3212D81744C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093462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2BE2C-59B7-0C91-B7AA-94A42EDEC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09C01EBE-1FB9-ABC9-023B-C8D7D427D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B17E1CB-44AE-9BEE-D7DD-8A821FACC4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34831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145287" y="3184368"/>
            <a:ext cx="4232888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latin typeface="Microsoft YaHei"/>
              </a:rPr>
              <a:t>Malaria Screener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591384" y="3975901"/>
            <a:ext cx="4107310" cy="85975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FTL Ethiopia ML Bootcamp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15</a:t>
            </a:r>
            <a:r>
              <a:rPr lang="en-US" sz="1600" baseline="30000" dirty="0">
                <a:solidFill>
                  <a:srgbClr val="FEFFFE"/>
                </a:solidFill>
                <a:latin typeface="Microsoft YaHei Light"/>
              </a:rPr>
              <a:t>th</a:t>
            </a: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 June 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fontScale="77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Dataset Overview: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Source: Cell images from microscopy (Parasitized vs. Uninfected).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Size: 27,558 images (13,779 Parasitized, 13,779 Uninfected).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Split: 80% training (22,048), 20% validation (5,510), full test set (27,558).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Exploratory Data Analysis: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Balanced classes ensure unbiased model training.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Image resolution: Variable, resized to 128x128 pixels for consistency.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Visual inspection: Parasitized cells show distinct ring-like structures; Uninfected cells are clearer.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Feature Engineering: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Resizing: All images standardized to 128x128 pixels.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Normalization: Pixel values scaled to [0, 1] (divided by 255).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Augmentation: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Rotation (20°), zoom (20%), horizontal flips.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Enhances model robustness to variations in cell orientation and scale.</a:t>
            </a: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Custom CNN: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Built from scratch for baseline performance (~3.3M parameters).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MobileNetV2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Pre-trained on ImageNet, optimized for efficiency (~2.42M parameters).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MobileNetV2 leverages transfer learning, suitable for mobile deployment.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2176-7534-F257-8CAA-F76A3220D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BBD0228-7974-AA29-49B1-41B22903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9F4F84A-4DB6-7AED-1EEA-B4BB7BD1EF26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F04A873B-E976-E867-9A65-331289E9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0288C76-9738-FDB2-73D1-872D2C8A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1E2770E3-17F0-CB56-426E-6594191C1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149782F-5CBE-4754-8E8B-C0F9F9B2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7D982F7-C049-38B9-2ECC-E64AA9B3E6EC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7D982F7-C049-38B9-2ECC-E64AA9B3E6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28949567-711E-D771-678C-A4A0B3417904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2512E7-1642-2427-89A7-57B6BCE7F8E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2512E7-1642-2427-89A7-57B6BCE7F8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4E3E527-4B5A-6E27-74DC-277633168BF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860B6-0838-50EE-5081-27022A421FCE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Custom CNN: 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loss: 0.2044 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accuracy: 0.9283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Validation Accuracy: 0.93 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BFA0A-5E6B-4023-EF7D-2DCFA9ED5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8488" y="2323665"/>
            <a:ext cx="6130290" cy="32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874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3657-092F-D08C-9391-D558BE8E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F8A8B441-4278-FE24-B90E-5202F04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EF368D-0E63-83C6-8EC5-0CC87F0EFB6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E7B13CC-42B7-C63C-F822-47722608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7D21BA7F-23A3-0B95-27BA-88C69E2B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4C0DB3D5-AF27-94FD-E48B-41E614EEA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1BBD04DC-E523-B859-9002-C21581B23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CE904D5-FF2C-BD60-8658-628EB7671123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CE904D5-FF2C-BD60-8658-628EB76711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4851E5A7-F528-850B-5A2A-70353B71431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6740B74-1C9A-89A1-F002-A5DEF9E7ADC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6740B74-1C9A-89A1-F002-A5DEF9E7AD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4B130901-B62E-6B18-7297-6E441A5A4C09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04727D-FE11-861B-FF9D-5B40B6E8E7D3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MobileNetV2 : 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loss: 0.2044 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accuracy: 0.9283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Validation Accuracy: 0.93 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17281-8E3C-0CC2-6C8C-B2659B4431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8488" y="2323665"/>
            <a:ext cx="6130290" cy="32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629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Hyperparameter Tuning: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Custom CNN: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Fixed settings (learning rate, batch size=32, Adam optimizer).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MobileNetV2: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Learning rate: 1e-5 for fine-tuning (vs. default for initial training).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Epochs: 5 (initial) + 10 (fine-tuning).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Batch size: 32; dropout: 0.5 in head layers.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Tuning Strategy: Manual adjustment of learning rate for stability.</a:t>
            </a: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FF0000"/>
                </a:solidFill>
                <a:latin typeface="Microsoft YaHei Light"/>
                <a:ea typeface="Calibri"/>
                <a:cs typeface="Calibri"/>
              </a:rPr>
              <a:t>MobileNetV2: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Added custom head: Global average pooling, dense (128 units, ReLU), dropout (0.5), sigmoid output.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Fine-tuning: Unfroze base layers, trained 10 epochs with low learning rate (1e-5).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Improved validation accuracy from 92.49% (initial) to 94.97% (fine-tuned).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620B-7EE6-B6A7-37BE-23CA8DFF7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B022D00-86FE-DBDD-16BC-609C60E4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66F20D-4221-A2A4-4501-351D6CD2145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A77DAC5B-2878-96BE-ADEC-EE3833F4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3940310-9A77-9698-7372-AFE1BFBA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F6873CB-B528-62C5-9D67-44258465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5BF2FE64-0B0A-5AE0-A4BE-A85751D1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A1CAB8D-0EC8-8D5F-1482-DB835DBCDB8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A1CAB8D-0EC8-8D5F-1482-DB835DBCDB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2E69F3AD-FC68-47EF-26E0-4452A2444E92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66339A-47E2-0478-026B-4966F5CFC19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66339A-47E2-0478-026B-4966F5CFC1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BC27BD3A-0494-70BA-AD9F-5629A3CBFBE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E764C9-846D-038F-676A-9FA682D54DC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9BD81-4698-0A88-256A-3019A2FBCB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799" y="2877616"/>
            <a:ext cx="2360416" cy="2878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476EA-00DD-1C75-A47D-5DBA45349C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0325" y="2396191"/>
            <a:ext cx="2703560" cy="36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38CBE-5D0B-CF94-F325-92F9B3102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9622" y="2768653"/>
            <a:ext cx="2994959" cy="2987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99C55-4ABA-6923-9CF8-44E14441DC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976" y="3225232"/>
            <a:ext cx="2360416" cy="22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365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6513EC-85E0-C065-C3CC-F42F03967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2801"/>
              </p:ext>
            </p:extLst>
          </p:nvPr>
        </p:nvGraphicFramePr>
        <p:xfrm>
          <a:off x="1008515" y="2246205"/>
          <a:ext cx="7724430" cy="378306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574810">
                  <a:extLst>
                    <a:ext uri="{9D8B030D-6E8A-4147-A177-3AD203B41FA5}">
                      <a16:colId xmlns:a16="http://schemas.microsoft.com/office/drawing/2014/main" val="135272711"/>
                    </a:ext>
                  </a:extLst>
                </a:gridCol>
                <a:gridCol w="2574810">
                  <a:extLst>
                    <a:ext uri="{9D8B030D-6E8A-4147-A177-3AD203B41FA5}">
                      <a16:colId xmlns:a16="http://schemas.microsoft.com/office/drawing/2014/main" val="321872511"/>
                    </a:ext>
                  </a:extLst>
                </a:gridCol>
                <a:gridCol w="2574810">
                  <a:extLst>
                    <a:ext uri="{9D8B030D-6E8A-4147-A177-3AD203B41FA5}">
                      <a16:colId xmlns:a16="http://schemas.microsoft.com/office/drawing/2014/main" val="340191448"/>
                    </a:ext>
                  </a:extLst>
                </a:gridCol>
              </a:tblGrid>
              <a:tr h="320559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Custom CNN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MobileNetV2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089292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Validation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92.83% (5,510 images, 10 epochs)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94.97% (5,510 images, 15 epochs)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643926"/>
                  </a:ext>
                </a:extLst>
              </a:tr>
              <a:tr h="28005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Not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96% (27,558 images)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58609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Not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Parasitized: 0.99, Uninfected: 0.94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672356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Not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Parasitized: 0.94, Uninfected: 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060774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Not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Parasitized: 0.96, Uninfected: 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04301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Evaluation 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Qualitative predictions (~171ms/image)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Full test set metrics, confusion matrix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564805"/>
                  </a:ext>
                </a:extLst>
              </a:tr>
              <a:tr h="483733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Key 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Solid baseline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High accuracy, reliable for diagnosis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624648"/>
                  </a:ext>
                </a:extLst>
              </a:tr>
              <a:tr h="28005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Limitation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No test set evaluation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Slight misclassifications (~4%)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346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Deployment Architecture Overview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+mj-lt"/>
                <a:cs typeface="+mj-lt"/>
              </a:rPr>
              <a:t>Data Flow: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Flutter App → </a:t>
            </a:r>
            <a:r>
              <a:rPr lang="en-US" sz="2000" dirty="0" err="1">
                <a:latin typeface="Microsoft YaHei Light"/>
                <a:ea typeface="+mj-lt"/>
                <a:cs typeface="+mj-lt"/>
              </a:rPr>
              <a:t>gRPC</a:t>
            </a:r>
            <a:r>
              <a:rPr lang="en-US" sz="2000" dirty="0">
                <a:latin typeface="Microsoft YaHei Light"/>
                <a:ea typeface="+mj-lt"/>
                <a:cs typeface="+mj-lt"/>
              </a:rPr>
              <a:t> → TensorFlow Serving (for predictions).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Next.js → REST → Django (for data retrieval).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Django → </a:t>
            </a:r>
            <a:r>
              <a:rPr lang="en-US" sz="2000" dirty="0" err="1">
                <a:latin typeface="Microsoft YaHei Light"/>
                <a:ea typeface="+mj-lt"/>
                <a:cs typeface="+mj-lt"/>
              </a:rPr>
              <a:t>gRPC</a:t>
            </a:r>
            <a:r>
              <a:rPr lang="en-US" sz="2000" dirty="0">
                <a:latin typeface="Microsoft YaHei Light"/>
                <a:ea typeface="+mj-lt"/>
                <a:cs typeface="+mj-lt"/>
              </a:rPr>
              <a:t> → TensorFlow Serving.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Responses are cached in Redis for improved efficiency.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F0000"/>
                </a:solidFill>
                <a:latin typeface="Microsoft YaHei Light"/>
                <a:ea typeface="+mj-lt"/>
                <a:cs typeface="+mj-lt"/>
              </a:rPr>
              <a:t>Key Benefits: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Real-time Data Processing: Efficient communication through </a:t>
            </a:r>
            <a:r>
              <a:rPr lang="en-US" sz="2000" dirty="0" err="1">
                <a:latin typeface="Microsoft YaHei Light"/>
                <a:ea typeface="+mj-lt"/>
                <a:cs typeface="+mj-lt"/>
              </a:rPr>
              <a:t>gRPC</a:t>
            </a:r>
            <a:r>
              <a:rPr lang="en-US" sz="2000" dirty="0">
                <a:latin typeface="Microsoft YaHei Light"/>
                <a:ea typeface="+mj-lt"/>
                <a:cs typeface="+mj-lt"/>
              </a:rPr>
              <a:t>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Performance Optimization: Caching with Redis reduces response times.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Scalability: Separation of mobile and web applications enhances manageability.</a:t>
            </a:r>
            <a:r>
              <a:rPr lang="en-US" dirty="0">
                <a:latin typeface="Microsoft YaHei Light"/>
                <a:ea typeface="+mj-lt"/>
                <a:cs typeface="+mj-lt"/>
              </a:rPr>
              <a:t>.</a:t>
            </a:r>
          </a:p>
        </p:txBody>
      </p:sp>
      <p:pic>
        <p:nvPicPr>
          <p:cNvPr id="3" name="Picture 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0C376D00-EB3B-7ECF-A3BD-30C105D150D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82" y="1486897"/>
            <a:ext cx="5943600" cy="14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We introduce a </a:t>
            </a:r>
            <a:r>
              <a:rPr lang="en-US" sz="20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rapid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affordable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smartphone application designed for malaria screening.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This app provides essential features with a </a:t>
            </a:r>
            <a:r>
              <a:rPr lang="en-US" sz="20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user-friendly interface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enabling automatic screening of slides.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Management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of images and metadata generated during the screening process, which can be utilized to further enhance the image analysis model.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Future Enhancements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 detect multiple species, enable offline functionality, gather user feedback.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Counting of infected red blood cells and parasites for P. falciparum malaria.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Predicting Malaria Outbreaks</a:t>
            </a: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 fontScale="925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1. Chittagong Medical College Hospital. (2020). De-identified patient records. IRB#129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2. Google Health. (2022). AI for Malaria Diagnosis. https://ai.google/social-good/health/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3. NIH Malaria Dataset. National Institutes of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Health.https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://lhncbc.nlm.nih.gov/publication/pub9932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4. 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Palanica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et al. (2019). AI Chatbots in Healthcare: A Systematic Review. JMIR.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5. Rosado et al. (2017). Mobile-Based Analysis of Malaria-Infected Blood Smears. Sensors.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6. TensorFlow Team. (2023). On-Device ML with TF Lite. https://www.tensorflow.org/lite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7. WHO. (2021). Digital Health Interventions. https://www.who.int/health-topics/digital-health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8. WHO. (2021). Malaria Treatment Guidelines, 3rd Edition.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9. Yang et al. (2019). Deep Learning for Smartphone-Based Malaria Parasite Detection. IEEE JBHI.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10. Yu et al. (2020). Malaria Screener: A Smartphone Application for Automated Malaria Screening. BMC Infectious Diseases.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As of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2023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, malaria remains a significant global health challenge, with approximately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263 million</a:t>
            </a:r>
            <a:r>
              <a:rPr lang="en-US" sz="2000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new cases and nearly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600,000 deaths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reported.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The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+mj-lt"/>
                <a:cs typeface="+mj-lt"/>
              </a:rPr>
              <a:t>African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continent bears the brunt of this burden, accounting for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+mj-lt"/>
                <a:cs typeface="+mj-lt"/>
              </a:rPr>
              <a:t>94%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 of cases and </a:t>
            </a:r>
            <a:r>
              <a:rPr lang="en-US" sz="2000" b="1" dirty="0">
                <a:solidFill>
                  <a:srgbClr val="FE2E46"/>
                </a:solidFill>
                <a:latin typeface="Microsoft YaHei Light"/>
                <a:ea typeface="+mj-lt"/>
                <a:cs typeface="+mj-lt"/>
              </a:rPr>
              <a:t>95%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 of malaria-related deaths.</a:t>
            </a: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Malaria is caused by five species of the Plasmodium parasite, with varying severity:</a:t>
            </a: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FE2E46"/>
                </a:solidFill>
                <a:latin typeface="Microsoft YaHei Light"/>
                <a:ea typeface="+mj-lt"/>
                <a:cs typeface="+mj-lt"/>
              </a:rPr>
              <a:t>Plasmodium falciparum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– The most dangerous and most common in Africa.</a:t>
            </a:r>
          </a:p>
          <a:p>
            <a:pPr marL="0" indent="0">
              <a:lnSpc>
                <a:spcPct val="15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 a cross-platform </a:t>
            </a:r>
            <a:r>
              <a:rPr lang="en-US" sz="2400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mobile app </a:t>
            </a: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(Flutter) for AI-powered malaria screening, a Next.js </a:t>
            </a:r>
            <a:r>
              <a:rPr lang="en-US" sz="2400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dashboard</a:t>
            </a: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for healthcare providers, a Django backend, and a Malaria-specific </a:t>
            </a:r>
            <a:r>
              <a:rPr lang="en-US" sz="2400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chatbot</a:t>
            </a: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for instant support.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system: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Automate parasite detection in blood smears using AI-based models.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Store and manage patient records.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Provide a chatbot assistant for malaria-related queries.</a:t>
            </a:r>
            <a:endParaRPr lang="en-US" sz="1600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F339-9D22-437C-0636-10554157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2977E6F7-970F-114F-038E-4C113A2D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D0EF0B-31AE-8390-7A98-F1BA12331EB6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7FD5501-4E6F-88E9-00DF-9CB0B49EF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DA78351-3782-CD99-9614-2BC029E1A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6431E2E3-CB91-D8D1-FCC7-B85FE1D31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18E651E7-5CB4-F3A9-940A-F2B4ACF61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7107838-469E-704C-6739-EA1C8259136B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7107838-469E-704C-6739-EA1C825913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38DF98A1-BF61-0043-C976-C93D2517C100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DAD175-AF85-0752-7368-3B441ED1030D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DAD175-AF85-0752-7368-3B441ED103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5CEFA6C-CCB9-A949-2FA8-D67D659F349A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Proposed Solution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71D782-D61B-8751-5D96-56FF353C2E79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7BE52-0BDB-0FE1-81BF-449D9F3861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1" y="2282748"/>
            <a:ext cx="5780531" cy="3303160"/>
          </a:xfrm>
          <a:prstGeom prst="rect">
            <a:avLst/>
          </a:prstGeom>
        </p:spPr>
      </p:pic>
      <p:pic>
        <p:nvPicPr>
          <p:cNvPr id="4" name="Picture 3" descr="A microscope with a cell phone attached to it&#10;&#10;AI-generated content may be incorrect.">
            <a:extLst>
              <a:ext uri="{FF2B5EF4-FFF2-40B4-BE49-F238E27FC236}">
                <a16:creationId xmlns:a16="http://schemas.microsoft.com/office/drawing/2014/main" id="{DFEDB52D-B3E2-3BA1-BBF9-BE5E78A3B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53" y="2207311"/>
            <a:ext cx="5168871" cy="3546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D2737-84DA-80A4-0F16-D2A749015983}"/>
              </a:ext>
            </a:extLst>
          </p:cNvPr>
          <p:cNvSpPr txBox="1"/>
          <p:nvPr/>
        </p:nvSpPr>
        <p:spPr>
          <a:xfrm>
            <a:off x="301460" y="5673431"/>
            <a:ext cx="28703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Source: AI Generated Images </a:t>
            </a:r>
          </a:p>
        </p:txBody>
      </p:sp>
    </p:spTree>
    <p:extLst>
      <p:ext uri="{BB962C8B-B14F-4D97-AF65-F5344CB8AC3E}">
        <p14:creationId xmlns:p14="http://schemas.microsoft.com/office/powerpoint/2010/main" val="2263303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751976" y="2249736"/>
            <a:ext cx="6627232" cy="3602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Malaria is directly linked to the United Nations Sustainable Development Goals (SDGs),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particularly: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• SDG 3: Good Health and Well-being – </a:t>
            </a:r>
            <a:r>
              <a:rPr lang="en-US" sz="2000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Target 3.3 aims to end malaria by 2030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lnSpc>
                <a:spcPct val="11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“</a:t>
            </a:r>
            <a:r>
              <a:rPr lang="en-US" sz="2000" b="1" i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By 2030, end the epidemics of AIDS, tuberculosis, </a:t>
            </a:r>
            <a:r>
              <a:rPr lang="en-US" sz="2000" b="1" i="1" dirty="0">
                <a:solidFill>
                  <a:srgbClr val="FE2E46"/>
                </a:solidFill>
                <a:latin typeface="Microsoft YaHei Light"/>
                <a:ea typeface="Calibri"/>
                <a:cs typeface="Calibri"/>
              </a:rPr>
              <a:t>malaria</a:t>
            </a:r>
            <a:r>
              <a:rPr lang="en-US" sz="2000" b="1" i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and neglected tropical diseases and combat hepatitis, water-borne diseases and other communicable diseases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“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</p:txBody>
      </p:sp>
      <p:pic>
        <p:nvPicPr>
          <p:cNvPr id="5" name="Picture 4" descr="A green line with a heart and a heart&#10;&#10;AI-generated content may be incorrect.">
            <a:extLst>
              <a:ext uri="{FF2B5EF4-FFF2-40B4-BE49-F238E27FC236}">
                <a16:creationId xmlns:a16="http://schemas.microsoft.com/office/drawing/2014/main" id="{2F06F5DD-900D-6DA8-CBF7-4D90DD36AC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02" y="2321159"/>
            <a:ext cx="3225215" cy="30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project utilizes two primary sources of malaria blood smear images to ensure both diversity and clinical relevance: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NIH Malaria Dataset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Samples: 27,408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Type: Thin and thick blood smear images</a:t>
            </a:r>
          </a:p>
          <a:p>
            <a:pPr hangingPunct="1"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Origin: Publicly available dataset curated by the National Institutes of Health (NIH)</a:t>
            </a: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Props1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1867</Words>
  <Application>Microsoft Office PowerPoint</Application>
  <PresentationFormat>Widescreen</PresentationFormat>
  <Paragraphs>176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Wingdings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Zelalem Wubet</cp:lastModifiedBy>
  <cp:revision>22</cp:revision>
  <dcterms:modified xsi:type="dcterms:W3CDTF">2025-06-15T18:04:04Z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